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Libre Franklin"/>
      <p:regular r:id="rId24"/>
      <p:bold r:id="rId25"/>
      <p:italic r:id="rId26"/>
      <p:boldItalic r:id="rId27"/>
    </p:embeddedFont>
    <p:embeddedFont>
      <p:font typeface="Puritan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EB Garamond"/>
      <p:regular r:id="rId36"/>
      <p:bold r:id="rId37"/>
      <p:italic r:id="rId38"/>
      <p:boldItalic r:id="rId39"/>
    </p:embeddedFont>
    <p:embeddedFont>
      <p:font typeface="Quattrocento Sans"/>
      <p:regular r:id="rId40"/>
      <p:bold r:id="rId41"/>
      <p:italic r:id="rId42"/>
      <p:boldItalic r:id="rId43"/>
    </p:embeddedFont>
    <p:embeddedFont>
      <p:font typeface="Helvetica Neue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8C146E5-5EC4-4E1C-9ACA-53BCEC0D7D37}">
  <a:tblStyle styleId="{E8C146E5-5EC4-4E1C-9ACA-53BCEC0D7D3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76C3B5E4-25A2-4869-B3ED-0E3E8C3B86E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QuattrocentoSans-regular.fntdata"/><Relationship Id="rId20" Type="http://schemas.openxmlformats.org/officeDocument/2006/relationships/slide" Target="slides/slide14.xml"/><Relationship Id="rId42" Type="http://schemas.openxmlformats.org/officeDocument/2006/relationships/font" Target="fonts/QuattrocentoSans-italic.fntdata"/><Relationship Id="rId41" Type="http://schemas.openxmlformats.org/officeDocument/2006/relationships/font" Target="fonts/QuattrocentoSans-bold.fntdata"/><Relationship Id="rId22" Type="http://schemas.openxmlformats.org/officeDocument/2006/relationships/slide" Target="slides/slide16.xml"/><Relationship Id="rId44" Type="http://schemas.openxmlformats.org/officeDocument/2006/relationships/font" Target="fonts/HelveticaNeue-regular.fntdata"/><Relationship Id="rId21" Type="http://schemas.openxmlformats.org/officeDocument/2006/relationships/slide" Target="slides/slide15.xml"/><Relationship Id="rId43" Type="http://schemas.openxmlformats.org/officeDocument/2006/relationships/font" Target="fonts/QuattrocentoSans-boldItalic.fntdata"/><Relationship Id="rId24" Type="http://schemas.openxmlformats.org/officeDocument/2006/relationships/font" Target="fonts/LibreFranklin-regular.fntdata"/><Relationship Id="rId46" Type="http://schemas.openxmlformats.org/officeDocument/2006/relationships/font" Target="fonts/HelveticaNeue-italic.fntdata"/><Relationship Id="rId23" Type="http://schemas.openxmlformats.org/officeDocument/2006/relationships/slide" Target="slides/slide17.xml"/><Relationship Id="rId45" Type="http://schemas.openxmlformats.org/officeDocument/2006/relationships/font" Target="fonts/HelveticaNeue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ibreFranklin-italic.fntdata"/><Relationship Id="rId25" Type="http://schemas.openxmlformats.org/officeDocument/2006/relationships/font" Target="fonts/LibreFranklin-bold.fntdata"/><Relationship Id="rId47" Type="http://schemas.openxmlformats.org/officeDocument/2006/relationships/font" Target="fonts/HelveticaNeue-boldItalic.fntdata"/><Relationship Id="rId28" Type="http://schemas.openxmlformats.org/officeDocument/2006/relationships/font" Target="fonts/Puritan-regular.fntdata"/><Relationship Id="rId27" Type="http://schemas.openxmlformats.org/officeDocument/2006/relationships/font" Target="fonts/LibreFranklin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uritan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uritan-boldItalic.fntdata"/><Relationship Id="rId30" Type="http://schemas.openxmlformats.org/officeDocument/2006/relationships/font" Target="fonts/Puritan-italic.fntdata"/><Relationship Id="rId11" Type="http://schemas.openxmlformats.org/officeDocument/2006/relationships/slide" Target="slides/slide5.xml"/><Relationship Id="rId33" Type="http://schemas.openxmlformats.org/officeDocument/2006/relationships/font" Target="fonts/Lato-bold.fntdata"/><Relationship Id="rId10" Type="http://schemas.openxmlformats.org/officeDocument/2006/relationships/slide" Target="slides/slide4.xml"/><Relationship Id="rId32" Type="http://schemas.openxmlformats.org/officeDocument/2006/relationships/font" Target="fonts/Lato-regular.fntdata"/><Relationship Id="rId13" Type="http://schemas.openxmlformats.org/officeDocument/2006/relationships/slide" Target="slides/slide7.xml"/><Relationship Id="rId35" Type="http://schemas.openxmlformats.org/officeDocument/2006/relationships/font" Target="fonts/Lato-boldItalic.fntdata"/><Relationship Id="rId12" Type="http://schemas.openxmlformats.org/officeDocument/2006/relationships/slide" Target="slides/slide6.xml"/><Relationship Id="rId34" Type="http://schemas.openxmlformats.org/officeDocument/2006/relationships/font" Target="fonts/Lato-italic.fntdata"/><Relationship Id="rId15" Type="http://schemas.openxmlformats.org/officeDocument/2006/relationships/slide" Target="slides/slide9.xml"/><Relationship Id="rId37" Type="http://schemas.openxmlformats.org/officeDocument/2006/relationships/font" Target="fonts/EBGaramond-bold.fntdata"/><Relationship Id="rId14" Type="http://schemas.openxmlformats.org/officeDocument/2006/relationships/slide" Target="slides/slide8.xml"/><Relationship Id="rId36" Type="http://schemas.openxmlformats.org/officeDocument/2006/relationships/font" Target="fonts/EBGaramond-regular.fntdata"/><Relationship Id="rId17" Type="http://schemas.openxmlformats.org/officeDocument/2006/relationships/slide" Target="slides/slide11.xml"/><Relationship Id="rId39" Type="http://schemas.openxmlformats.org/officeDocument/2006/relationships/font" Target="fonts/EBGaramond-boldItalic.fntdata"/><Relationship Id="rId16" Type="http://schemas.openxmlformats.org/officeDocument/2006/relationships/slide" Target="slides/slide10.xml"/><Relationship Id="rId38" Type="http://schemas.openxmlformats.org/officeDocument/2006/relationships/font" Target="fonts/EBGaramond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5.jp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c83d0b36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c83d0b36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cc7e28092f_3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cc7e28092f_3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shinwoo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cc1e3d44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cc1e3d44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robbie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cc7e28092f_3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cc7e28092f_3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birju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ccc98b57a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ccc98b57a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robbie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cc1e3d4415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cc1e3d4415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robbie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cc1e3d4415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cc1e3d4415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robbie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cc1e3d4415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cc1e3d4415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robbie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cb1446558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cb1446558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shinwoo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c83d0b3635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c83d0b3635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robbie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c7e28092f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c7e28092f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robbie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cc7e28092f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cc7e28092f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shinwoo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cb144655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cb144655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shinwoo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cc7e28092f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cc7e28092f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birju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cc7e28092f_3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cc7e28092f_3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birju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cb1446558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cb1446558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birju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cc7e28092f_3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cc7e28092f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robbie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rm 2241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2"/>
          <p:cNvGrpSpPr/>
          <p:nvPr/>
        </p:nvGrpSpPr>
        <p:grpSpPr>
          <a:xfrm>
            <a:off x="0" y="0"/>
            <a:ext cx="9144002" cy="5143501"/>
            <a:chOff x="0" y="0"/>
            <a:chExt cx="9144002" cy="5143501"/>
          </a:xfrm>
        </p:grpSpPr>
        <p:pic>
          <p:nvPicPr>
            <p:cNvPr id="14" name="Google Shape;14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 rotWithShape="1">
            <a:blip r:embed="rId2">
              <a:alphaModFix/>
            </a:blip>
            <a:srcRect b="0" l="0" r="22221" t="0"/>
            <a:stretch/>
          </p:blipFill>
          <p:spPr>
            <a:xfrm>
              <a:off x="5143500" y="0"/>
              <a:ext cx="400050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2"/>
          <p:cNvSpPr/>
          <p:nvPr/>
        </p:nvSpPr>
        <p:spPr>
          <a:xfrm>
            <a:off x="-9300" y="0"/>
            <a:ext cx="9162600" cy="5143500"/>
          </a:xfrm>
          <a:prstGeom prst="rect">
            <a:avLst/>
          </a:prstGeom>
          <a:solidFill>
            <a:srgbClr val="EEEEEE">
              <a:alpha val="9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711700" y="3093500"/>
            <a:ext cx="7950000" cy="11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8" name="Google Shape;18;p2"/>
          <p:cNvSpPr txBox="1"/>
          <p:nvPr>
            <p:ph type="ctrTitle"/>
          </p:nvPr>
        </p:nvSpPr>
        <p:spPr>
          <a:xfrm>
            <a:off x="711700" y="1433425"/>
            <a:ext cx="7950000" cy="650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sz="4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9" name="Google Shape;19;p2"/>
          <p:cNvSpPr txBox="1"/>
          <p:nvPr>
            <p:ph idx="2" type="subTitle"/>
          </p:nvPr>
        </p:nvSpPr>
        <p:spPr>
          <a:xfrm>
            <a:off x="711700" y="2083525"/>
            <a:ext cx="7950000" cy="5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" name="Google Shape;20;p2"/>
          <p:cNvSpPr/>
          <p:nvPr/>
        </p:nvSpPr>
        <p:spPr>
          <a:xfrm>
            <a:off x="-7650" y="-3900"/>
            <a:ext cx="390300" cy="51513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3">
            <a:alphaModFix amt="58000"/>
          </a:blip>
          <a:srcRect b="0" l="0" r="0" t="0"/>
          <a:stretch/>
        </p:blipFill>
        <p:spPr>
          <a:xfrm>
            <a:off x="711620" y="4632683"/>
            <a:ext cx="2110230" cy="37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311700" y="1590000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_HEADER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b="0" i="0" sz="5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9pPr>
          </a:lstStyle>
          <a:p/>
        </p:txBody>
      </p:sp>
      <p:cxnSp>
        <p:nvCxnSpPr>
          <p:cNvPr id="64" name="Google Shape;64;p13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b="1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r">
              <a:buNone/>
              <a:defRPr b="1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 algn="r">
              <a:buNone/>
              <a:defRPr b="1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 algn="r">
              <a:buNone/>
              <a:defRPr b="1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 algn="r">
              <a:buNone/>
              <a:defRPr b="1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 algn="r">
              <a:buNone/>
              <a:defRPr b="1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 algn="r">
              <a:buNone/>
              <a:defRPr b="1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 algn="r">
              <a:buNone/>
              <a:defRPr b="1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 algn="r">
              <a:buNone/>
              <a:defRPr b="1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3"/>
          <p:cNvSpPr txBox="1"/>
          <p:nvPr>
            <p:ph idx="1" type="subTitle"/>
          </p:nvPr>
        </p:nvSpPr>
        <p:spPr>
          <a:xfrm>
            <a:off x="589425" y="3441425"/>
            <a:ext cx="79941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 showMasterSp="0">
  <p:cSld name="SECTION_HEADER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_1">
    <p:bg>
      <p:bgPr>
        <a:solidFill>
          <a:srgbClr val="202729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685800" y="154305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685800" y="2859881"/>
            <a:ext cx="77724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1" type="ftr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0" y="2846070"/>
            <a:ext cx="9144000" cy="16459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2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152400" y="0"/>
            <a:ext cx="8991600" cy="44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152400" y="445771"/>
            <a:ext cx="8991600" cy="43214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●"/>
              <a:defRPr sz="2200"/>
            </a:lvl1pPr>
            <a:lvl2pPr indent="-3683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2pPr>
            <a:lvl3pPr indent="-3683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b="0" sz="2200"/>
            </a:lvl3pPr>
            <a:lvl4pPr indent="-3683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b="0" sz="2200"/>
            </a:lvl4pPr>
            <a:lvl5pPr indent="-3683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b="0" sz="2200"/>
            </a:lvl5pPr>
            <a:lvl6pPr indent="-3429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1" type="ftr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bg>
      <p:bgPr>
        <a:solidFill>
          <a:srgbClr val="202729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ctrTitle"/>
          </p:nvPr>
        </p:nvSpPr>
        <p:spPr>
          <a:xfrm>
            <a:off x="685800" y="154305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1" type="ftr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0" y="2846070"/>
            <a:ext cx="9144000" cy="16459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2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(no anim)">
  <p:cSld name="Title and Content (no anim)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152400" y="0"/>
            <a:ext cx="8991600" cy="44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152400" y="445771"/>
            <a:ext cx="8991600" cy="43214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●"/>
              <a:defRPr sz="2200"/>
            </a:lvl1pPr>
            <a:lvl2pPr indent="-3683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2pPr>
            <a:lvl3pPr indent="-3683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b="0" sz="2200"/>
            </a:lvl3pPr>
            <a:lvl4pPr indent="-3683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b="0" sz="2200"/>
            </a:lvl4pPr>
            <a:lvl5pPr indent="-3683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b="0" sz="2200"/>
            </a:lvl5pPr>
            <a:lvl6pPr indent="-3429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1" type="ftr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 showMasterSp="0">
  <p:cSld name="SECTION_HEADER_2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0" i="0" sz="6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5" name="Google Shape;95;p19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 showMasterSp="0">
  <p:cSld name="SECTION_HEADER_3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ial"/>
              <a:buNone/>
              <a:defRPr b="0" i="0" sz="5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975" lIns="83975" spcFirstLastPara="1" rIns="83975" wrap="square" tIns="419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0" i="0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0" type="dt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2" name="Google Shape;102;p20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0" y="-3425"/>
            <a:ext cx="9144000" cy="8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 showMasterSp="0">
  <p:cSld name="SECTION_HEADER_1_2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ial"/>
              <a:buNone/>
              <a:defRPr b="0" i="0" sz="5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975" lIns="83975" spcFirstLastPara="1" rIns="83975" wrap="square" tIns="419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0" i="0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6" name="Google Shape;106;p21"/>
          <p:cNvSpPr txBox="1"/>
          <p:nvPr>
            <p:ph idx="10" type="dt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1"/>
          <p:cNvSpPr txBox="1"/>
          <p:nvPr>
            <p:ph idx="11" type="ftr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1"/>
          <p:cNvSpPr txBox="1"/>
          <p:nvPr>
            <p:ph idx="12" type="sldNum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1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 showMasterSp="0">
  <p:cSld name="SECTION_HEADER_1_3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ial"/>
              <a:buNone/>
              <a:defRPr b="0" i="0" sz="5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975" lIns="83975" spcFirstLastPara="1" rIns="83975" wrap="square" tIns="419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0" i="0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3" name="Google Shape;113;p22"/>
          <p:cNvSpPr txBox="1"/>
          <p:nvPr>
            <p:ph idx="10" type="dt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6" name="Google Shape;116;p22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 showMasterSp="0">
  <p:cSld name="SECTION_HEADER_1_4">
    <p:bg>
      <p:bgPr>
        <a:gradFill>
          <a:gsLst>
            <a:gs pos="0">
              <a:srgbClr val="FFFFFF"/>
            </a:gs>
            <a:gs pos="100000">
              <a:srgbClr val="EEEEEE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ial"/>
              <a:buNone/>
              <a:defRPr b="0" i="0" sz="5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975" lIns="83975" spcFirstLastPara="1" rIns="83975" wrap="square" tIns="419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0" i="0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0" name="Google Shape;120;p23"/>
          <p:cNvSpPr txBox="1"/>
          <p:nvPr>
            <p:ph idx="10" type="dt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23"/>
          <p:cNvSpPr txBox="1"/>
          <p:nvPr>
            <p:ph idx="11" type="ftr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12" type="sldNum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3" name="Google Shape;123;p23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 showMasterSp="0">
  <p:cSld name="SECTION_HEADER_1_5">
    <p:bg>
      <p:bgPr>
        <a:gradFill>
          <a:gsLst>
            <a:gs pos="0">
              <a:srgbClr val="FFFFFF"/>
            </a:gs>
            <a:gs pos="100000">
              <a:srgbClr val="EEEEEE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ial"/>
              <a:buNone/>
              <a:defRPr b="0" i="0" sz="5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975" lIns="83975" spcFirstLastPara="1" rIns="83975" wrap="square" tIns="419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b="0" i="0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7" name="Google Shape;127;p24"/>
          <p:cNvSpPr txBox="1"/>
          <p:nvPr>
            <p:ph idx="10" type="dt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p24"/>
          <p:cNvSpPr txBox="1"/>
          <p:nvPr>
            <p:ph idx="11" type="ftr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" name="Google Shape;129;p24"/>
          <p:cNvSpPr txBox="1"/>
          <p:nvPr>
            <p:ph idx="12" type="sldNum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1975" lIns="83975" spcFirstLastPara="1" rIns="83975" wrap="square" tIns="419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0" name="Google Shape;130;p24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rm 2241 1">
  <p:cSld name="TITLE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25"/>
          <p:cNvGrpSpPr/>
          <p:nvPr/>
        </p:nvGrpSpPr>
        <p:grpSpPr>
          <a:xfrm>
            <a:off x="0" y="0"/>
            <a:ext cx="9144002" cy="5143501"/>
            <a:chOff x="0" y="0"/>
            <a:chExt cx="9144002" cy="5143501"/>
          </a:xfrm>
        </p:grpSpPr>
        <p:pic>
          <p:nvPicPr>
            <p:cNvPr id="133" name="Google Shape;133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4" name="Google Shape;134;p25"/>
            <p:cNvPicPr preferRelativeResize="0"/>
            <p:nvPr/>
          </p:nvPicPr>
          <p:blipFill rotWithShape="1">
            <a:blip r:embed="rId2">
              <a:alphaModFix/>
            </a:blip>
            <a:srcRect b="0" l="0" r="22221" t="0"/>
            <a:stretch/>
          </p:blipFill>
          <p:spPr>
            <a:xfrm>
              <a:off x="5143500" y="0"/>
              <a:ext cx="400050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" name="Google Shape;135;p25"/>
          <p:cNvSpPr/>
          <p:nvPr/>
        </p:nvSpPr>
        <p:spPr>
          <a:xfrm>
            <a:off x="-9300" y="0"/>
            <a:ext cx="9162600" cy="5143500"/>
          </a:xfrm>
          <a:prstGeom prst="rect">
            <a:avLst/>
          </a:prstGeom>
          <a:solidFill>
            <a:srgbClr val="EEEEEE">
              <a:alpha val="9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5"/>
          <p:cNvSpPr txBox="1"/>
          <p:nvPr>
            <p:ph idx="1" type="subTitle"/>
          </p:nvPr>
        </p:nvSpPr>
        <p:spPr>
          <a:xfrm>
            <a:off x="597000" y="3351300"/>
            <a:ext cx="7950000" cy="11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137" name="Google Shape;137;p25"/>
          <p:cNvSpPr txBox="1"/>
          <p:nvPr>
            <p:ph type="ctrTitle"/>
          </p:nvPr>
        </p:nvSpPr>
        <p:spPr>
          <a:xfrm>
            <a:off x="597000" y="307125"/>
            <a:ext cx="7950000" cy="51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  <a:defRPr b="0" sz="3500">
                <a:solidFill>
                  <a:schemeClr val="accent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Font typeface="EB Garamond"/>
              <a:buNone/>
              <a:defRPr b="0" sz="45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Font typeface="EB Garamond"/>
              <a:buNone/>
              <a:defRPr b="0" sz="45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Font typeface="EB Garamond"/>
              <a:buNone/>
              <a:defRPr b="0" sz="45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Font typeface="EB Garamond"/>
              <a:buNone/>
              <a:defRPr b="0" sz="45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Font typeface="EB Garamond"/>
              <a:buNone/>
              <a:defRPr b="0" sz="45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Font typeface="EB Garamond"/>
              <a:buNone/>
              <a:defRPr b="0" sz="45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Font typeface="EB Garamond"/>
              <a:buNone/>
              <a:defRPr b="0" sz="45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Font typeface="EB Garamond"/>
              <a:buNone/>
              <a:defRPr b="0" sz="45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38" name="Google Shape;138;p25"/>
          <p:cNvSpPr txBox="1"/>
          <p:nvPr>
            <p:ph idx="2" type="subTitle"/>
          </p:nvPr>
        </p:nvSpPr>
        <p:spPr>
          <a:xfrm>
            <a:off x="597000" y="821925"/>
            <a:ext cx="7950000" cy="2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B Garamond"/>
              <a:buNone/>
              <a:defRPr sz="28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B Garamond"/>
              <a:buNone/>
              <a:defRPr sz="28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B Garamond"/>
              <a:buNone/>
              <a:defRPr sz="28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B Garamond"/>
              <a:buNone/>
              <a:defRPr sz="28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B Garamond"/>
              <a:buNone/>
              <a:defRPr sz="28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B Garamond"/>
              <a:buNone/>
              <a:defRPr sz="28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B Garamond"/>
              <a:buNone/>
              <a:defRPr sz="28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EB Garamond"/>
              <a:buNone/>
              <a:defRPr sz="28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39" name="Google Shape;139;p25"/>
          <p:cNvSpPr txBox="1"/>
          <p:nvPr>
            <p:ph idx="3" type="subTitle"/>
          </p:nvPr>
        </p:nvSpPr>
        <p:spPr>
          <a:xfrm>
            <a:off x="597000" y="1078725"/>
            <a:ext cx="7432200" cy="38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Puritan"/>
              <a:buNone/>
              <a:defRPr sz="1300">
                <a:solidFill>
                  <a:srgbClr val="666666"/>
                </a:solidFill>
                <a:latin typeface="Puritan"/>
                <a:ea typeface="Puritan"/>
                <a:cs typeface="Puritan"/>
                <a:sym typeface="Purit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9pPr>
          </a:lstStyle>
          <a:p/>
        </p:txBody>
      </p:sp>
      <p:sp>
        <p:nvSpPr>
          <p:cNvPr id="140" name="Google Shape;140;p25"/>
          <p:cNvSpPr/>
          <p:nvPr/>
        </p:nvSpPr>
        <p:spPr>
          <a:xfrm>
            <a:off x="-7650" y="-7650"/>
            <a:ext cx="390300" cy="51435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4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▶"/>
              <a:defRPr sz="2100">
                <a:solidFill>
                  <a:schemeClr val="accent1"/>
                </a:solidFill>
              </a:defRPr>
            </a:lvl1pPr>
            <a:lvl2pPr indent="-3365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 sz="1700">
                <a:solidFill>
                  <a:schemeClr val="dk1"/>
                </a:solidFill>
              </a:defRPr>
            </a:lvl2pPr>
            <a:lvl3pPr indent="-3365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>
                <a:solidFill>
                  <a:schemeClr val="dk1"/>
                </a:solidFill>
              </a:defRPr>
            </a:lvl3pPr>
            <a:lvl4pPr indent="-3365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 sz="1700">
                <a:solidFill>
                  <a:schemeClr val="dk1"/>
                </a:solidFill>
              </a:defRPr>
            </a:lvl4pPr>
            <a:lvl5pPr indent="-3365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>
                <a:solidFill>
                  <a:schemeClr val="dk1"/>
                </a:solidFill>
              </a:defRPr>
            </a:lvl5pPr>
            <a:lvl6pPr indent="-3365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>
                <a:solidFill>
                  <a:schemeClr val="dk1"/>
                </a:solidFill>
              </a:defRPr>
            </a:lvl6pPr>
            <a:lvl7pPr indent="-3365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>
                <a:solidFill>
                  <a:schemeClr val="dk1"/>
                </a:solidFill>
              </a:defRPr>
            </a:lvl7pPr>
            <a:lvl8pPr indent="-3365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>
                <a:solidFill>
                  <a:schemeClr val="dk1"/>
                </a:solidFill>
              </a:defRPr>
            </a:lvl8pPr>
            <a:lvl9pPr indent="-3365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▶"/>
              <a:defRPr sz="17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–"/>
              <a:defRPr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»"/>
              <a:defRPr sz="1500"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▶"/>
              <a:defRPr sz="17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–"/>
              <a:defRPr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»"/>
              <a:defRPr sz="1500"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1777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▶"/>
              <a:defRPr sz="17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–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»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0" y="-3425"/>
            <a:ext cx="9144000" cy="8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4572000" y="4830675"/>
            <a:ext cx="4572000" cy="3129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▶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–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»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0" y="-3425"/>
            <a:ext cx="9144000" cy="75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-3425"/>
            <a:ext cx="9144000" cy="75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150" y="4830675"/>
            <a:ext cx="9144000" cy="3129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ibre Franklin"/>
              <a:buNone/>
              <a:defRPr b="1" sz="30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ibre Franklin"/>
              <a:buChar char="▶"/>
              <a:defRPr sz="21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–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●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»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○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■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●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○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■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b="1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>
              <a:buNone/>
              <a:defRPr b="1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>
              <a:buNone/>
              <a:defRPr b="1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>
              <a:buNone/>
              <a:defRPr b="1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>
              <a:buNone/>
              <a:defRPr b="1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>
              <a:buNone/>
              <a:defRPr b="1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>
              <a:buNone/>
              <a:defRPr b="1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>
              <a:buNone/>
              <a:defRPr b="1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>
              <a:buNone/>
              <a:defRPr b="1"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5150" y="4859535"/>
            <a:ext cx="1432576" cy="256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22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/>
        </p:nvSpPr>
        <p:spPr>
          <a:xfrm>
            <a:off x="597000" y="3351300"/>
            <a:ext cx="795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Shinwoo Kim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,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Robbie Fishel, Birju Patel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597000" y="307125"/>
            <a:ext cx="7950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003594"/>
                </a:solidFill>
                <a:latin typeface="EB Garamond"/>
                <a:ea typeface="EB Garamond"/>
                <a:cs typeface="EB Garamond"/>
                <a:sym typeface="EB Garamond"/>
              </a:rPr>
              <a:t>NBA Positionify</a:t>
            </a:r>
            <a:endParaRPr sz="3500">
              <a:solidFill>
                <a:srgbClr val="0035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597000" y="806500"/>
            <a:ext cx="795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EB Garamond"/>
                <a:ea typeface="EB Garamond"/>
                <a:cs typeface="EB Garamond"/>
                <a:sym typeface="EB Garamond"/>
              </a:rPr>
              <a:t>Leveraging Data Mining Techniques to Classify Professional Basketball Players into Positions</a:t>
            </a:r>
            <a:endParaRPr sz="20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597000" y="1432025"/>
            <a:ext cx="7432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666666"/>
                </a:solidFill>
                <a:latin typeface="Puritan"/>
                <a:ea typeface="Puritan"/>
                <a:cs typeface="Puritan"/>
                <a:sym typeface="Puritan"/>
              </a:rPr>
              <a:t>CS 2756 Term Project Presentation</a:t>
            </a:r>
            <a:endParaRPr sz="1300">
              <a:solidFill>
                <a:srgbClr val="666666"/>
              </a:solidFill>
              <a:latin typeface="Puritan"/>
              <a:ea typeface="Puritan"/>
              <a:cs typeface="Puritan"/>
              <a:sym typeface="Puritan"/>
            </a:endParaRPr>
          </a:p>
        </p:txBody>
      </p:sp>
      <p:pic>
        <p:nvPicPr>
          <p:cNvPr id="149" name="Google Shape;149;p26"/>
          <p:cNvPicPr preferRelativeResize="0"/>
          <p:nvPr/>
        </p:nvPicPr>
        <p:blipFill rotWithShape="1">
          <a:blip r:embed="rId3">
            <a:alphaModFix amt="58000"/>
          </a:blip>
          <a:srcRect b="0" l="0" r="0" t="0"/>
          <a:stretch/>
        </p:blipFill>
        <p:spPr>
          <a:xfrm>
            <a:off x="711620" y="4632683"/>
            <a:ext cx="2110230" cy="37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/>
          <p:nvPr/>
        </p:nvSpPr>
        <p:spPr>
          <a:xfrm>
            <a:off x="-7650" y="-7650"/>
            <a:ext cx="390300" cy="51435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35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Investigating Decision Rules</a:t>
            </a:r>
            <a:endParaRPr/>
          </a:p>
        </p:txBody>
      </p:sp>
      <p:pic>
        <p:nvPicPr>
          <p:cNvPr id="229" name="Google Shape;22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25125"/>
            <a:ext cx="8576850" cy="1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5"/>
          <p:cNvSpPr/>
          <p:nvPr/>
        </p:nvSpPr>
        <p:spPr>
          <a:xfrm>
            <a:off x="2960075" y="923200"/>
            <a:ext cx="153900" cy="133800"/>
          </a:xfrm>
          <a:prstGeom prst="rect">
            <a:avLst/>
          </a:prstGeom>
          <a:solidFill>
            <a:srgbClr val="4A86E8">
              <a:alpha val="20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31" name="Google Shape;231;p35"/>
          <p:cNvPicPr preferRelativeResize="0"/>
          <p:nvPr/>
        </p:nvPicPr>
        <p:blipFill rotWithShape="1">
          <a:blip r:embed="rId4">
            <a:alphaModFix/>
          </a:blip>
          <a:srcRect b="19439" l="891" r="0" t="0"/>
          <a:stretch/>
        </p:blipFill>
        <p:spPr>
          <a:xfrm>
            <a:off x="152400" y="1817500"/>
            <a:ext cx="6714876" cy="2276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232" name="Google Shape;232;p35"/>
          <p:cNvCxnSpPr/>
          <p:nvPr/>
        </p:nvCxnSpPr>
        <p:spPr>
          <a:xfrm flipH="1">
            <a:off x="151775" y="990100"/>
            <a:ext cx="2808300" cy="82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5"/>
          <p:cNvCxnSpPr/>
          <p:nvPr/>
        </p:nvCxnSpPr>
        <p:spPr>
          <a:xfrm>
            <a:off x="3113975" y="990100"/>
            <a:ext cx="3753300" cy="83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4" name="Google Shape;234;p35"/>
          <p:cNvSpPr txBox="1"/>
          <p:nvPr/>
        </p:nvSpPr>
        <p:spPr>
          <a:xfrm>
            <a:off x="461025" y="4230263"/>
            <a:ext cx="7959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Random forest model is too complex to uncover decision rules</a:t>
            </a:r>
            <a:endParaRPr sz="2100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0" name="Google Shape;240;p36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Investigating Decision Rules</a:t>
            </a:r>
            <a:endParaRPr/>
          </a:p>
        </p:txBody>
      </p:sp>
      <p:sp>
        <p:nvSpPr>
          <p:cNvPr id="241" name="Google Shape;241;p36"/>
          <p:cNvSpPr txBox="1"/>
          <p:nvPr>
            <p:ph idx="1" type="body"/>
          </p:nvPr>
        </p:nvSpPr>
        <p:spPr>
          <a:xfrm>
            <a:off x="383400" y="888800"/>
            <a:ext cx="8377200" cy="39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▶"/>
            </a:pPr>
            <a:r>
              <a:rPr lang="en" sz="2300"/>
              <a:t>Model Description</a:t>
            </a:r>
            <a:endParaRPr sz="23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–"/>
            </a:pPr>
            <a:r>
              <a:rPr lang="en" sz="1900"/>
              <a:t>Trained a simple decision tree using only the most important features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–"/>
            </a:pPr>
            <a:r>
              <a:rPr lang="en" sz="1900"/>
              <a:t>Simple heuristic may be used by coaches and scouts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–"/>
            </a:pPr>
            <a:r>
              <a:rPr lang="en" sz="1900"/>
              <a:t>Max </a:t>
            </a:r>
            <a:r>
              <a:rPr lang="en" sz="1900"/>
              <a:t>depth was restricted to 3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–"/>
            </a:pPr>
            <a:r>
              <a:rPr lang="en" sz="1900"/>
              <a:t>Accuracy - 68.78%</a:t>
            </a:r>
            <a:endParaRPr sz="19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▶"/>
            </a:pPr>
            <a:r>
              <a:rPr lang="en" sz="2300"/>
              <a:t>Insights</a:t>
            </a:r>
            <a:endParaRPr sz="23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–"/>
            </a:pPr>
            <a:r>
              <a:rPr lang="en" sz="1900"/>
              <a:t>Point Guards and Shooting Guards are </a:t>
            </a:r>
            <a:r>
              <a:rPr i="1" lang="en" sz="1900"/>
              <a:t>generally</a:t>
            </a:r>
            <a:r>
              <a:rPr lang="en" sz="1900"/>
              <a:t> shorter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–"/>
            </a:pPr>
            <a:r>
              <a:rPr lang="en" sz="1900"/>
              <a:t>Power Forwards/Small Forwards/Centers are </a:t>
            </a:r>
            <a:r>
              <a:rPr i="1" lang="en" sz="1900"/>
              <a:t>generally </a:t>
            </a:r>
            <a:r>
              <a:rPr lang="en" sz="1900"/>
              <a:t>taller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–"/>
            </a:pPr>
            <a:r>
              <a:rPr lang="en" sz="1900"/>
              <a:t>Point Guards have more assists than Shooting Guards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–"/>
            </a:pPr>
            <a:r>
              <a:rPr lang="en" sz="1900"/>
              <a:t>Power Forwards make more rebounds than Small Forwards</a:t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7" name="Google Shape;247;p37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Investigating Decision Rules</a:t>
            </a:r>
            <a:endParaRPr/>
          </a:p>
        </p:txBody>
      </p:sp>
      <p:grpSp>
        <p:nvGrpSpPr>
          <p:cNvPr id="248" name="Google Shape;248;p37"/>
          <p:cNvGrpSpPr/>
          <p:nvPr/>
        </p:nvGrpSpPr>
        <p:grpSpPr>
          <a:xfrm>
            <a:off x="0" y="1118585"/>
            <a:ext cx="9144156" cy="2906350"/>
            <a:chOff x="152400" y="139009"/>
            <a:chExt cx="8839204" cy="2391074"/>
          </a:xfrm>
        </p:grpSpPr>
        <p:pic>
          <p:nvPicPr>
            <p:cNvPr id="249" name="Google Shape;249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139009"/>
              <a:ext cx="8839204" cy="23910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0" name="Google Shape;250;p37"/>
            <p:cNvSpPr/>
            <p:nvPr/>
          </p:nvSpPr>
          <p:spPr>
            <a:xfrm>
              <a:off x="5344176" y="262586"/>
              <a:ext cx="486300" cy="260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51" name="Google Shape;251;p37"/>
          <p:cNvSpPr/>
          <p:nvPr/>
        </p:nvSpPr>
        <p:spPr>
          <a:xfrm>
            <a:off x="5215550" y="1224650"/>
            <a:ext cx="453900" cy="360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8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38"/>
          <p:cNvSpPr txBox="1"/>
          <p:nvPr>
            <p:ph idx="1" type="body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b="1" lang="en"/>
              <a:t>WCSS: </a:t>
            </a:r>
            <a:r>
              <a:rPr lang="en"/>
              <a:t>Within Cluster Sum-of-Squares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Lower value -&gt; data points closer to centroids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Ran K-Means clustering on the data with 1-5 clusters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Calculated WCSS for each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Took the cluster amount with min WCSS (5)</a:t>
            </a:r>
            <a:endParaRPr/>
          </a:p>
        </p:txBody>
      </p:sp>
      <p:sp>
        <p:nvSpPr>
          <p:cNvPr id="258" name="Google Shape;258;p38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Clustering: WCSS</a:t>
            </a:r>
            <a:endParaRPr/>
          </a:p>
        </p:txBody>
      </p:sp>
      <p:pic>
        <p:nvPicPr>
          <p:cNvPr id="259" name="Google Shape;25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2976" y="2201376"/>
            <a:ext cx="2985249" cy="230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9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39"/>
          <p:cNvSpPr txBox="1"/>
          <p:nvPr>
            <p:ph idx="1" type="body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5 Clusters with Data Normalization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Each </a:t>
            </a:r>
            <a:r>
              <a:rPr lang="en"/>
              <a:t>cluster was </a:t>
            </a:r>
            <a:r>
              <a:rPr lang="en"/>
              <a:t>mostly associated with one position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At least 50% of each cluster is in one distinct position category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Clusters from normalized data were more distinct to position</a:t>
            </a:r>
            <a:endParaRPr/>
          </a:p>
        </p:txBody>
      </p:sp>
      <p:sp>
        <p:nvSpPr>
          <p:cNvPr id="266" name="Google Shape;266;p39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Clustering</a:t>
            </a:r>
            <a:endParaRPr/>
          </a:p>
        </p:txBody>
      </p:sp>
      <p:pic>
        <p:nvPicPr>
          <p:cNvPr id="267" name="Google Shape;26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5400" y="2829138"/>
            <a:ext cx="1572825" cy="125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6575" y="2829138"/>
            <a:ext cx="1572825" cy="125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5775" y="2829150"/>
            <a:ext cx="1572829" cy="125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60677" y="2829136"/>
            <a:ext cx="1572825" cy="125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85587" y="2829163"/>
            <a:ext cx="1572825" cy="1255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7" name="Google Shape;277;p40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Agglomerative</a:t>
            </a:r>
            <a:r>
              <a:rPr lang="en"/>
              <a:t> Clustering</a:t>
            </a:r>
            <a:endParaRPr/>
          </a:p>
        </p:txBody>
      </p:sp>
      <p:sp>
        <p:nvSpPr>
          <p:cNvPr id="278" name="Google Shape;278;p40"/>
          <p:cNvSpPr txBox="1"/>
          <p:nvPr>
            <p:ph idx="1" type="body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5 Clusters with Normalization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Wanted to take more advantage of position “sub-groups”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Confirms that the relevant metrics are correlated with position</a:t>
            </a:r>
            <a:endParaRPr/>
          </a:p>
        </p:txBody>
      </p:sp>
      <p:pic>
        <p:nvPicPr>
          <p:cNvPr id="279" name="Google Shape;2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477" y="2229327"/>
            <a:ext cx="2986134" cy="237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6049" y="2229325"/>
            <a:ext cx="2939097" cy="237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2181225" y="920900"/>
            <a:ext cx="65793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Kevin Durant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Dataset had him listed as a SG in 2008, but was in a cluster with majority SF, PF, C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Giannis Antetokounmpo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Dataset had him listed as a PG in 2016, but was in a cluster with </a:t>
            </a:r>
            <a:r>
              <a:rPr lang="en"/>
              <a:t>majority</a:t>
            </a:r>
            <a:r>
              <a:rPr lang="en"/>
              <a:t> SF, PF, C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Both players are tall, score lots of points (not as many assists), and gather lots of rebounds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All qualities associated with forwards</a:t>
            </a:r>
            <a:endParaRPr/>
          </a:p>
        </p:txBody>
      </p:sp>
      <p:sp>
        <p:nvSpPr>
          <p:cNvPr id="287" name="Google Shape;287;p41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Notable Outliers</a:t>
            </a:r>
            <a:endParaRPr/>
          </a:p>
        </p:txBody>
      </p:sp>
      <p:pic>
        <p:nvPicPr>
          <p:cNvPr id="288" name="Google Shape;288;p41"/>
          <p:cNvPicPr preferRelativeResize="0"/>
          <p:nvPr/>
        </p:nvPicPr>
        <p:blipFill rotWithShape="1">
          <a:blip r:embed="rId3">
            <a:alphaModFix/>
          </a:blip>
          <a:srcRect b="32134" l="24281" r="28060" t="0"/>
          <a:stretch/>
        </p:blipFill>
        <p:spPr>
          <a:xfrm>
            <a:off x="383400" y="920900"/>
            <a:ext cx="1739300" cy="165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1"/>
          <p:cNvPicPr preferRelativeResize="0"/>
          <p:nvPr/>
        </p:nvPicPr>
        <p:blipFill rotWithShape="1">
          <a:blip r:embed="rId4">
            <a:alphaModFix/>
          </a:blip>
          <a:srcRect b="18073" l="30541" r="24143" t="0"/>
          <a:stretch/>
        </p:blipFill>
        <p:spPr>
          <a:xfrm>
            <a:off x="383400" y="2742700"/>
            <a:ext cx="1739301" cy="172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2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42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sngStrike"/>
              <a:t>Failures</a:t>
            </a:r>
            <a:r>
              <a:rPr lang="en"/>
              <a:t> Attempts</a:t>
            </a:r>
            <a:endParaRPr/>
          </a:p>
        </p:txBody>
      </p:sp>
      <p:pic>
        <p:nvPicPr>
          <p:cNvPr id="296" name="Google Shape;29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26722" y="768500"/>
            <a:ext cx="279122" cy="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25125"/>
            <a:ext cx="8576850" cy="1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2"/>
          <p:cNvSpPr/>
          <p:nvPr/>
        </p:nvSpPr>
        <p:spPr>
          <a:xfrm>
            <a:off x="2960075" y="923200"/>
            <a:ext cx="153900" cy="133800"/>
          </a:xfrm>
          <a:prstGeom prst="rect">
            <a:avLst/>
          </a:prstGeom>
          <a:solidFill>
            <a:srgbClr val="4A86E8">
              <a:alpha val="20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99" name="Google Shape;299;p42"/>
          <p:cNvPicPr preferRelativeResize="0"/>
          <p:nvPr/>
        </p:nvPicPr>
        <p:blipFill rotWithShape="1">
          <a:blip r:embed="rId4">
            <a:alphaModFix/>
          </a:blip>
          <a:srcRect b="19439" l="891" r="0" t="0"/>
          <a:stretch/>
        </p:blipFill>
        <p:spPr>
          <a:xfrm>
            <a:off x="152400" y="1250748"/>
            <a:ext cx="4229101" cy="143370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0" name="Google Shape;30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9500" y="1211325"/>
            <a:ext cx="4199750" cy="10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14825" y="2285368"/>
            <a:ext cx="4229100" cy="359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16297" y="2816375"/>
            <a:ext cx="6711407" cy="18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2"/>
          <p:cNvSpPr/>
          <p:nvPr/>
        </p:nvSpPr>
        <p:spPr>
          <a:xfrm>
            <a:off x="4095750" y="2816375"/>
            <a:ext cx="3224100" cy="1847700"/>
          </a:xfrm>
          <a:prstGeom prst="rect">
            <a:avLst/>
          </a:prstGeom>
          <a:solidFill>
            <a:srgbClr val="4A86E8">
              <a:alpha val="20000"/>
            </a:srgbClr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???</a:t>
            </a:r>
            <a:endParaRPr b="1" sz="3000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4" name="Google Shape;304;p42"/>
          <p:cNvSpPr/>
          <p:nvPr/>
        </p:nvSpPr>
        <p:spPr>
          <a:xfrm>
            <a:off x="4530900" y="2151575"/>
            <a:ext cx="971700" cy="73800"/>
          </a:xfrm>
          <a:prstGeom prst="rect">
            <a:avLst/>
          </a:prstGeom>
          <a:solidFill>
            <a:srgbClr val="4A86E8">
              <a:alpha val="200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305" name="Google Shape;305;p42"/>
          <p:cNvCxnSpPr>
            <a:stCxn id="298" idx="1"/>
          </p:cNvCxnSpPr>
          <p:nvPr/>
        </p:nvCxnSpPr>
        <p:spPr>
          <a:xfrm flipH="1">
            <a:off x="149675" y="990100"/>
            <a:ext cx="2810400" cy="24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42"/>
          <p:cNvCxnSpPr>
            <a:stCxn id="298" idx="3"/>
          </p:cNvCxnSpPr>
          <p:nvPr/>
        </p:nvCxnSpPr>
        <p:spPr>
          <a:xfrm>
            <a:off x="3113975" y="990100"/>
            <a:ext cx="1295700" cy="2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27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83400" y="844700"/>
            <a:ext cx="4188600" cy="21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The role </a:t>
            </a:r>
            <a:r>
              <a:rPr lang="en"/>
              <a:t>of a player on professional basketball team is determined by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skill sets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physical prowess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tactical understandings</a:t>
            </a:r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6450" y="1296025"/>
            <a:ext cx="3437150" cy="31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/>
        </p:nvSpPr>
        <p:spPr>
          <a:xfrm>
            <a:off x="383400" y="2845325"/>
            <a:ext cx="4188600" cy="19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ibre Franklin"/>
              <a:buChar char="▶"/>
            </a:pPr>
            <a:r>
              <a:rPr lang="en" sz="20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Recent Trends</a:t>
            </a:r>
            <a:endParaRPr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–"/>
            </a:pPr>
            <a:r>
              <a:rPr lang="en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Lines between </a:t>
            </a:r>
            <a:r>
              <a:rPr lang="en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positions</a:t>
            </a:r>
            <a:r>
              <a:rPr lang="en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are blurred</a:t>
            </a:r>
            <a:endParaRPr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–"/>
            </a:pPr>
            <a:r>
              <a:rPr lang="en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Coaches use statistics to evaluate players and determine team strategies</a:t>
            </a:r>
            <a:endParaRPr sz="16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27"/>
          <p:cNvSpPr txBox="1"/>
          <p:nvPr/>
        </p:nvSpPr>
        <p:spPr>
          <a:xfrm>
            <a:off x="4686050" y="844700"/>
            <a:ext cx="4249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Libre Franklin"/>
              <a:buChar char="▶"/>
            </a:pPr>
            <a:r>
              <a:rPr lang="en" sz="19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Traditional Positions</a:t>
            </a:r>
            <a:endParaRPr sz="1900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1" name="Google Shape;161;p27"/>
          <p:cNvSpPr txBox="1"/>
          <p:nvPr/>
        </p:nvSpPr>
        <p:spPr>
          <a:xfrm>
            <a:off x="1637100" y="2275275"/>
            <a:ext cx="5869800" cy="11499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9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Can we use data mining techniques to effectively classify basketball players to </a:t>
            </a:r>
            <a:r>
              <a:rPr b="1" lang="en" sz="19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appropriate</a:t>
            </a:r>
            <a:r>
              <a:rPr b="1" lang="en" sz="19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positions?</a:t>
            </a:r>
            <a:endParaRPr b="1" sz="1900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28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pic>
        <p:nvPicPr>
          <p:cNvPr id="168" name="Google Shape;168;p28"/>
          <p:cNvPicPr preferRelativeResize="0"/>
          <p:nvPr/>
        </p:nvPicPr>
        <p:blipFill rotWithShape="1">
          <a:blip r:embed="rId3">
            <a:alphaModFix/>
          </a:blip>
          <a:srcRect b="32134" l="24283" r="29162" t="0"/>
          <a:stretch/>
        </p:blipFill>
        <p:spPr>
          <a:xfrm>
            <a:off x="523225" y="867450"/>
            <a:ext cx="1875000" cy="182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 rotWithShape="1">
          <a:blip r:embed="rId4">
            <a:alphaModFix/>
          </a:blip>
          <a:srcRect b="18073" l="30541" r="24143" t="0"/>
          <a:stretch/>
        </p:blipFill>
        <p:spPr>
          <a:xfrm>
            <a:off x="523213" y="2829425"/>
            <a:ext cx="1875024" cy="186457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2622000" y="915200"/>
            <a:ext cx="61167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▶"/>
            </a:pPr>
            <a:r>
              <a:rPr lang="en" sz="8800"/>
              <a:t>Kevin Durant</a:t>
            </a:r>
            <a:endParaRPr sz="88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 sz="8800"/>
              <a:t>Joined the NBA in 2008</a:t>
            </a:r>
            <a:endParaRPr sz="88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 sz="8800"/>
              <a:t>Was a shooting guard in college at Texas and played there his rookie year</a:t>
            </a:r>
            <a:endParaRPr sz="88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 sz="8800"/>
              <a:t>Over time he transitioned into a power forward</a:t>
            </a:r>
            <a:endParaRPr sz="8800"/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▶"/>
            </a:pPr>
            <a:r>
              <a:rPr lang="en" sz="8800"/>
              <a:t>Giannis Antetokounmpo</a:t>
            </a:r>
            <a:endParaRPr sz="88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 sz="8800"/>
              <a:t>Started as a point guard in 2016</a:t>
            </a:r>
            <a:endParaRPr sz="88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 sz="8800"/>
              <a:t>Now plays as a power forward</a:t>
            </a:r>
            <a:endParaRPr sz="8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" name="Google Shape;176;p29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>
            <a:off x="258775" y="920900"/>
            <a:ext cx="49509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▶"/>
            </a:pPr>
            <a:r>
              <a:rPr lang="en" sz="1900"/>
              <a:t>Dataset from “Basketball Reference”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 sz="1500"/>
              <a:t>From NBA seasons since 1950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 sz="1500"/>
              <a:t>Player data: height, weight, college, etc.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 sz="1500"/>
              <a:t>Game data: points-scored, </a:t>
            </a:r>
            <a:r>
              <a:rPr b="1" lang="en" sz="1500"/>
              <a:t>position played </a:t>
            </a:r>
            <a:r>
              <a:rPr lang="en" sz="1500"/>
              <a:t>etc.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▶"/>
            </a:pPr>
            <a:r>
              <a:rPr lang="en" sz="1900"/>
              <a:t>Classify Players by Position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 sz="1500"/>
              <a:t>Random Forest, XGBoost, Decision Tree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 sz="1500"/>
              <a:t>Determine decision rules and most important features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▶"/>
            </a:pPr>
            <a:r>
              <a:rPr lang="en" sz="1900"/>
              <a:t>Clustering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 sz="1500"/>
              <a:t>Identify various playing styles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▶"/>
            </a:pPr>
            <a:r>
              <a:rPr lang="en" sz="1900"/>
              <a:t>Outlier Analysis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 sz="1500"/>
              <a:t>Are famous players also statistical outliers?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 sz="1500"/>
              <a:t>Isolation Forest, Z-Score</a:t>
            </a:r>
            <a:endParaRPr sz="1500"/>
          </a:p>
        </p:txBody>
      </p:sp>
      <p:pic>
        <p:nvPicPr>
          <p:cNvPr id="178" name="Google Shape;1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0275" y="920900"/>
            <a:ext cx="3649050" cy="231277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p30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85" name="Google Shape;185;p30"/>
          <p:cNvSpPr txBox="1"/>
          <p:nvPr>
            <p:ph idx="1" type="body"/>
          </p:nvPr>
        </p:nvSpPr>
        <p:spPr>
          <a:xfrm>
            <a:off x="383400" y="920900"/>
            <a:ext cx="8377200" cy="23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Dataset Description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4500 </a:t>
            </a:r>
            <a:r>
              <a:rPr lang="en"/>
              <a:t>players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24691 player-seasons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53 statistics per season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Data Cleaning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Remove entries with missing data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Players often played multiple positions in a single season</a:t>
            </a:r>
            <a:endParaRPr/>
          </a:p>
        </p:txBody>
      </p:sp>
      <p:graphicFrame>
        <p:nvGraphicFramePr>
          <p:cNvPr id="186" name="Google Shape;186;p30"/>
          <p:cNvGraphicFramePr/>
          <p:nvPr/>
        </p:nvGraphicFramePr>
        <p:xfrm>
          <a:off x="383400" y="3603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{E8C146E5-5EC4-4E1C-9ACA-53BCEC0D7D37}</a:tableStyleId>
              </a:tblPr>
              <a:tblGrid>
                <a:gridCol w="596375"/>
                <a:gridCol w="992575"/>
                <a:gridCol w="434825"/>
                <a:gridCol w="494200"/>
                <a:gridCol w="833475"/>
                <a:gridCol w="462125"/>
                <a:gridCol w="460425"/>
                <a:gridCol w="460425"/>
                <a:gridCol w="460425"/>
                <a:gridCol w="474725"/>
                <a:gridCol w="447800"/>
                <a:gridCol w="486425"/>
                <a:gridCol w="462125"/>
                <a:gridCol w="462125"/>
                <a:gridCol w="460425"/>
              </a:tblGrid>
              <a:tr h="2544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Year</a:t>
                      </a:r>
                      <a:endParaRPr b="1" sz="800"/>
                    </a:p>
                  </a:txBody>
                  <a:tcPr marT="91425" marB="91425" marR="91425" marL="9142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Player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Pos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Age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Tm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G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GS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MP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...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DRB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TRB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STL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BLK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TOV</a:t>
                      </a:r>
                      <a:endParaRPr b="1" sz="800"/>
                    </a:p>
                  </a:txBody>
                  <a:tcPr marT="91425" marB="91425" marR="91425" marL="91425" anchor="b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PF</a:t>
                      </a:r>
                      <a:endParaRPr b="1" sz="800"/>
                    </a:p>
                  </a:txBody>
                  <a:tcPr marT="91425" marB="91425" marR="91425" marL="91425" anchor="b"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1950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Curly Armstrong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G-F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31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FTW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...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217</a:t>
                      </a:r>
                      <a:endParaRPr sz="800"/>
                    </a:p>
                  </a:txBody>
                  <a:tcPr marT="91425" marB="91425" marR="91425" marL="91425"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7" name="Google Shape;187;p30"/>
          <p:cNvSpPr/>
          <p:nvPr/>
        </p:nvSpPr>
        <p:spPr>
          <a:xfrm>
            <a:off x="3657450" y="3541000"/>
            <a:ext cx="4300500" cy="780300"/>
          </a:xfrm>
          <a:prstGeom prst="rect">
            <a:avLst/>
          </a:prstGeom>
          <a:solidFill>
            <a:srgbClr val="F4CCCC">
              <a:alpha val="50000"/>
            </a:srgbClr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8" name="Google Shape;188;p30"/>
          <p:cNvSpPr/>
          <p:nvPr/>
        </p:nvSpPr>
        <p:spPr>
          <a:xfrm>
            <a:off x="1972350" y="3541000"/>
            <a:ext cx="470400" cy="780300"/>
          </a:xfrm>
          <a:prstGeom prst="rect">
            <a:avLst/>
          </a:prstGeom>
          <a:solidFill>
            <a:srgbClr val="F4CCCC">
              <a:alpha val="50000"/>
            </a:srgbClr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9" name="Google Shape;189;p30"/>
          <p:cNvSpPr txBox="1"/>
          <p:nvPr/>
        </p:nvSpPr>
        <p:spPr>
          <a:xfrm>
            <a:off x="5117825" y="4321300"/>
            <a:ext cx="1520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Missing Data</a:t>
            </a:r>
            <a:endParaRPr sz="1500">
              <a:solidFill>
                <a:srgbClr val="FF000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0" name="Google Shape;190;p30"/>
          <p:cNvSpPr txBox="1"/>
          <p:nvPr/>
        </p:nvSpPr>
        <p:spPr>
          <a:xfrm>
            <a:off x="1447500" y="4321300"/>
            <a:ext cx="152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Players who played as multiple positions</a:t>
            </a:r>
            <a:endParaRPr sz="1000">
              <a:solidFill>
                <a:srgbClr val="FF000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31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</a:t>
            </a:r>
            <a:endParaRPr/>
          </a:p>
        </p:txBody>
      </p:sp>
      <p:sp>
        <p:nvSpPr>
          <p:cNvPr id="197" name="Google Shape;197;p31"/>
          <p:cNvSpPr txBox="1"/>
          <p:nvPr>
            <p:ph idx="1" type="body"/>
          </p:nvPr>
        </p:nvSpPr>
        <p:spPr>
          <a:xfrm>
            <a:off x="383400" y="1986838"/>
            <a:ext cx="8377200" cy="25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Feature Selection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Joined player data and season data on player name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Derived player age from birthdate and season year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Derived BMI from height and weight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Trained model on every statistic provided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Random Forest classifier had the best performance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98" name="Google Shape;198;p31"/>
          <p:cNvGraphicFramePr/>
          <p:nvPr/>
        </p:nvGraphicFramePr>
        <p:xfrm>
          <a:off x="1145250" y="104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{76C3B5E4-25A2-4869-B3ED-0E3E8C3B86E3}</a:tableStyleId>
              </a:tblPr>
              <a:tblGrid>
                <a:gridCol w="1494600"/>
                <a:gridCol w="1264050"/>
                <a:gridCol w="1112825"/>
                <a:gridCol w="1631475"/>
                <a:gridCol w="1350525"/>
              </a:tblGrid>
              <a:tr h="3792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Model</a:t>
                      </a:r>
                      <a:endParaRPr b="1"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Decision Tree</a:t>
                      </a:r>
                      <a:endParaRPr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XGBoost</a:t>
                      </a:r>
                      <a:endParaRPr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Logistic</a:t>
                      </a: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Regression</a:t>
                      </a:r>
                      <a:endParaRPr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Random Forest</a:t>
                      </a:r>
                      <a:endParaRPr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402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Accuracy</a:t>
                      </a:r>
                      <a:endParaRPr b="1"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68.78%</a:t>
                      </a:r>
                      <a:endParaRPr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70.77%</a:t>
                      </a:r>
                      <a:endParaRPr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76.80%</a:t>
                      </a:r>
                      <a:endParaRPr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78.01%</a:t>
                      </a:r>
                      <a:endParaRPr sz="13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32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4999425" y="1032100"/>
            <a:ext cx="3761400" cy="37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Confusion matrix for random forest model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Data appears clustered, as points are usually misclassified to their neighboring classes</a:t>
            </a:r>
            <a:endParaRPr/>
          </a:p>
        </p:txBody>
      </p:sp>
      <p:pic>
        <p:nvPicPr>
          <p:cNvPr id="206" name="Google Shape;20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400" y="1032050"/>
            <a:ext cx="4441450" cy="3711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7" name="Google Shape;207;p32"/>
          <p:cNvSpPr txBox="1"/>
          <p:nvPr/>
        </p:nvSpPr>
        <p:spPr>
          <a:xfrm>
            <a:off x="0" y="719150"/>
            <a:ext cx="67389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PG = Point Guard, SG = Shooting Guard, SF = Small Forward, PF = Power Forward, C = Center</a:t>
            </a:r>
            <a:endParaRPr sz="1200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Google Shape;212;p33"/>
          <p:cNvGraphicFramePr/>
          <p:nvPr/>
        </p:nvGraphicFramePr>
        <p:xfrm>
          <a:off x="5496475" y="938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{76C3B5E4-25A2-4869-B3ED-0E3E8C3B86E3}</a:tableStyleId>
              </a:tblPr>
              <a:tblGrid>
                <a:gridCol w="1476475"/>
                <a:gridCol w="1476475"/>
              </a:tblGrid>
              <a:tr h="146575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Top 10 Most Important Features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</a:tr>
              <a:tr h="2356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Features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MDI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92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Height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0.150492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92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AST%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0.085989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92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Weight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0.079264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92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TRB%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0.054982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92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DRB%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0.044862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92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ORB%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0.043170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92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BLK%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0.028269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92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3PAr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0.025008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92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BMI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0.023135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578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TOV%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0.021247</a:t>
                      </a:r>
                      <a:endParaRPr b="1" sz="120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13" name="Google Shape;213;p33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33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Important Features </a:t>
            </a:r>
            <a:r>
              <a:rPr lang="en"/>
              <a:t>for Predicting Position</a:t>
            </a:r>
            <a:endParaRPr/>
          </a:p>
        </p:txBody>
      </p:sp>
      <p:pic>
        <p:nvPicPr>
          <p:cNvPr id="215" name="Google Shape;21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102" y="938525"/>
            <a:ext cx="4772223" cy="35658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/>
          <p:nvPr>
            <p:ph idx="12" type="sldNum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1" name="Google Shape;221;p34"/>
          <p:cNvSpPr txBox="1"/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Most Important Features for Predicting Position</a:t>
            </a:r>
            <a:endParaRPr/>
          </a:p>
        </p:txBody>
      </p:sp>
      <p:sp>
        <p:nvSpPr>
          <p:cNvPr id="222" name="Google Shape;222;p34"/>
          <p:cNvSpPr txBox="1"/>
          <p:nvPr>
            <p:ph idx="1" type="body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AST% - Percent of assists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TRB% - Percent of rebounds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DRB% - Percent of defensive rebounds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ORB% - Percent of offensive rebounds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BLK% - Percent of blocks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3PAr - Ratio of shots that were three point attempts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BMI - Body mass index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TOV% - Turnover percentage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EEEEEE"/>
      </a:lt1>
      <a:dk2>
        <a:srgbClr val="000000"/>
      </a:dk2>
      <a:lt2>
        <a:srgbClr val="EEEEEE"/>
      </a:lt2>
      <a:accent1>
        <a:srgbClr val="003594"/>
      </a:accent1>
      <a:accent2>
        <a:srgbClr val="212121"/>
      </a:accent2>
      <a:accent3>
        <a:srgbClr val="FFF2CC"/>
      </a:accent3>
      <a:accent4>
        <a:srgbClr val="FBE5D6"/>
      </a:accent4>
      <a:accent5>
        <a:srgbClr val="D6DCE5"/>
      </a:accent5>
      <a:accent6>
        <a:srgbClr val="E2F0D9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